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3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0"/>
    <p:restoredTop sz="96327"/>
  </p:normalViewPr>
  <p:slideViewPr>
    <p:cSldViewPr snapToGrid="0" snapToObjects="1">
      <p:cViewPr varScale="1">
        <p:scale>
          <a:sx n="155" d="100"/>
          <a:sy n="155" d="100"/>
        </p:scale>
        <p:origin x="2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4205-B791-1A46-84E7-BC0C066CDFC2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6D2A-77B6-5748-B5C6-DAEDE3AD0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23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8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698F-9F62-D64B-96D4-82673C36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E8ABF-69A4-FD43-AF21-C982C41E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CEDBD-DC04-D545-A51F-3A0806C8E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D808B-DC8F-9E4D-B079-4BD01A92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E5064-8FD5-B848-A9BD-B25655D5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79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2ED4-FC88-0243-97B7-7A323F1C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2740F-1A10-5748-B4B5-600C062FA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B2D2-B464-4E45-8876-5C659A22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FA749-076B-D341-9295-EBD13B3A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F7AD2-5CAD-1144-8C44-8873F481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05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D778F-D5D8-914E-A8A9-11E4642C8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4426B-19C1-4945-B5D8-435769683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0BBA8-7FDF-E541-9C58-CE24E8B9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33700-EDC0-6349-8454-1893EDE74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1CD06-5CE6-E449-8855-87750F0F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8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212B25A4-6454-4A3C-805E-764534C6FC21}" type="datetime1">
              <a:rPr lang="zh-CN" altLang="en-US" strike="noStrike" noProof="1" smtClean="0">
                <a:latin typeface="+mn-lt"/>
                <a:ea typeface="+mn-ea"/>
                <a:cs typeface="+mn-cs"/>
              </a:rPr>
              <a:t>2021/4/14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BEE1225-4A82-495A-AC25-EE2300CE73D2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471443281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3E00-799F-C44B-8D0E-7CB8402C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E016-58FF-464F-86C9-EB470A1F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0258A-39A5-2F40-B843-9D67EDE79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FA9C5-80D2-B24A-B1EE-35139AD1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AEC2F-6D3B-C544-82AB-0727242C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05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B9DA-8E06-A94C-B3EE-2E11EB2F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BC94F-3C34-6F45-A546-5563BD9D4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80CFB-6B2D-9F47-A7A3-B74A7B72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C84DE-4CF2-E24C-9C4F-4F5A5058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43ECB-90C8-F74B-B666-E20488EC0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63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EA38-EEC7-F54C-B2A3-373D25A0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AB23-E4A4-D040-B832-3E3980FD4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4B177-76C1-BD4F-89E3-50AC590E9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BEF1-5EE1-F24E-9099-A5C6A0AC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6B43-AFCB-614F-A70C-BCE7FE4F4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343E0-A0F7-FE4E-B7E6-F2F43045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66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F886-A30C-514B-BD7B-186A42B0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12055-A6C4-F34B-BA34-A06838AC9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93306-7E83-7948-AFFC-D903A3807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114D4-F371-B842-995D-5C8E51224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794AB-C3B9-AD43-A5AC-471329366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2D499-9320-1B44-83DA-FA7FB0AA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7E13C-5B34-BF48-B9B8-D30367C69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D2ABCA-6CAB-3347-BC8A-EC5B642F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6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73F1-2EC5-584A-A546-C3F5A02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FEEF9-451A-8C4E-8E5A-BD97D19E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8301C-91E3-214F-8C7F-20F5A9EA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07A28-D15C-234C-B3AC-288A9CE5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BE6AE-097C-334B-8EF1-1820FF10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3B296-1569-3B46-8D7C-6E0D8AF8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51A1B-B699-4C49-9975-5F19319C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3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AA5D-B992-824E-B8EE-276E5843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693F-24CE-354C-B56F-8ADC4C50F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39B26-0003-4A49-8D2C-35A7B9C90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2918C-0EFE-A54F-9AA6-6604E314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8AAEB-F3CE-5F47-ABB6-99E99FFF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68408-5380-1F44-963A-8DBFB83ED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58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91A5-D314-DB47-BA56-5692ECE8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235AC-CDBE-1A40-BF5B-63A21BDE3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25B5F-2591-0C4B-BFFC-CDCACF51A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35634-1F6D-1547-9E19-50780A38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416A1-4887-B340-84A9-72E7784C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5BA54-53FD-2F4C-9820-06020AA8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03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61E15-1714-9F45-8E6B-15AD4B5EF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D6CD3-0CA9-0B4D-A258-2721A6D35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825E-B69B-2647-9F7F-F226255D2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2958D-86B4-6348-BD31-66B4E6AFFDC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B406B-97D7-2B45-96C3-E69DED9F1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F9427-E801-1544-B807-47D499B91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F3415-BB99-9942-91C3-6BC39E6E3B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12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.anaconda.com/archive/Anaconda3-2020.11-MacOSX-x86_64.pkg" TargetMode="External"/><Relationship Id="rId5" Type="http://schemas.openxmlformats.org/officeDocument/2006/relationships/hyperlink" Target="https://repo.anaconda.com/archive/Anaconda3-2020.11-Linux-x86_64.sh" TargetMode="External"/><Relationship Id="rId4" Type="http://schemas.openxmlformats.org/officeDocument/2006/relationships/hyperlink" Target="https://repo.anaconda.com/archive/Anaconda3-2020.11-Windows-x86_64.ex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localhost:POR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76713C-688B-BD4B-B878-111F89813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075" y="1116488"/>
            <a:ext cx="7725850" cy="1676593"/>
          </a:xfrm>
        </p:spPr>
        <p:txBody>
          <a:bodyPr anchor="ctr">
            <a:normAutofit/>
          </a:bodyPr>
          <a:lstStyle/>
          <a:p>
            <a:r>
              <a:rPr lang="en-US" altLang="zh-CN" sz="4800" dirty="0"/>
              <a:t>A</a:t>
            </a:r>
            <a:r>
              <a:rPr lang="zh-CN" altLang="en-US" sz="4800" dirty="0"/>
              <a:t> </a:t>
            </a:r>
            <a:r>
              <a:rPr lang="en-US" altLang="zh-CN" sz="4800" dirty="0"/>
              <a:t>Beginner’s</a:t>
            </a:r>
            <a:r>
              <a:rPr lang="zh-CN" altLang="en-US" sz="4800" dirty="0"/>
              <a:t> </a:t>
            </a:r>
            <a:r>
              <a:rPr lang="en-US" altLang="zh-CN" sz="4800" dirty="0"/>
              <a:t>Tutorial</a:t>
            </a:r>
            <a:r>
              <a:rPr lang="zh-CN" altLang="en-US" sz="4800" dirty="0"/>
              <a:t> </a:t>
            </a:r>
            <a:r>
              <a:rPr lang="en-US" altLang="zh-CN" sz="4800" dirty="0"/>
              <a:t>for</a:t>
            </a:r>
            <a:r>
              <a:rPr lang="zh-CN" altLang="en-US" sz="4800" dirty="0"/>
              <a:t> </a:t>
            </a:r>
            <a:r>
              <a:rPr lang="en-US" altLang="zh-CN" sz="4800" dirty="0" err="1"/>
              <a:t>Jupyter</a:t>
            </a:r>
            <a:r>
              <a:rPr lang="zh-CN" altLang="en-US" sz="4800" dirty="0"/>
              <a:t> </a:t>
            </a:r>
            <a:r>
              <a:rPr lang="en-US" altLang="zh-CN" sz="4800" dirty="0"/>
              <a:t>Notebook</a:t>
            </a:r>
            <a:endParaRPr lang="en-GB" sz="4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A007B1B-91AB-FD43-BBDC-493C5FD2A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511294"/>
            <a:ext cx="6858000" cy="2561256"/>
          </a:xfrm>
        </p:spPr>
        <p:txBody>
          <a:bodyPr anchor="ctr">
            <a:noAutofit/>
          </a:bodyPr>
          <a:lstStyle/>
          <a:p>
            <a:r>
              <a:rPr lang="en-US" altLang="zh-CN" sz="2000" dirty="0"/>
              <a:t>Yujia</a:t>
            </a:r>
            <a:r>
              <a:rPr lang="zh-CN" altLang="en-US" sz="2000" dirty="0"/>
              <a:t> </a:t>
            </a:r>
            <a:r>
              <a:rPr lang="en-US" altLang="zh-CN" sz="2000" dirty="0"/>
              <a:t>Xu</a:t>
            </a:r>
            <a:endParaRPr lang="en-US" sz="2000" dirty="0"/>
          </a:p>
          <a:p>
            <a:r>
              <a:rPr lang="en-US" altLang="zh-CN" sz="2000" dirty="0"/>
              <a:t>Center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Robotics</a:t>
            </a:r>
            <a:r>
              <a:rPr lang="zh-CN" altLang="en-US" sz="2000" dirty="0"/>
              <a:t> </a:t>
            </a:r>
            <a:r>
              <a:rPr lang="en-US" altLang="zh-CN" sz="2000" dirty="0"/>
              <a:t>Research</a:t>
            </a:r>
            <a:endParaRPr lang="en-US" sz="2000" dirty="0"/>
          </a:p>
          <a:p>
            <a:r>
              <a:rPr lang="en-US" sz="2000" dirty="0"/>
              <a:t>Department of Engineering</a:t>
            </a:r>
          </a:p>
          <a:p>
            <a:r>
              <a:rPr lang="en-US" sz="2000" dirty="0"/>
              <a:t>King’s College London</a:t>
            </a:r>
          </a:p>
          <a:p>
            <a:r>
              <a:rPr lang="en-US" sz="2000" dirty="0"/>
              <a:t>Email:</a:t>
            </a:r>
            <a:r>
              <a:rPr lang="zh-CN" altLang="en-US" sz="2000" dirty="0"/>
              <a:t> </a:t>
            </a:r>
            <a:r>
              <a:rPr lang="en-US" altLang="zh-CN" sz="2000" u="sng" dirty="0">
                <a:solidFill>
                  <a:schemeClr val="accent1"/>
                </a:solidFill>
              </a:rPr>
              <a:t>yujia.xu@kcl.ac.uk</a:t>
            </a:r>
            <a:endParaRPr lang="en-US" sz="2000" u="sng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CEC36-9CB7-6942-900A-7C96E033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2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9342-EE66-6E43-9B1D-65F56DF9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Demos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3A753-FDF8-6F46-A060-B14621EE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List: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Quadratic equation solving with interaction and plotting features.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Polynomial</a:t>
            </a:r>
            <a:r>
              <a:rPr lang="en-GB" sz="2000" dirty="0"/>
              <a:t> Regression and Results Visualization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(Exercise) Computing Eigenvalues of Matrix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(Optional)</a:t>
            </a:r>
            <a:r>
              <a:rPr lang="zh-CN" altLang="en-US" sz="2000" dirty="0"/>
              <a:t> </a:t>
            </a:r>
            <a:r>
              <a:rPr lang="en-GB" sz="2000" dirty="0"/>
              <a:t> </a:t>
            </a:r>
            <a:r>
              <a:rPr lang="en-US" altLang="zh-CN" sz="2000" dirty="0"/>
              <a:t>IRIS</a:t>
            </a:r>
            <a:r>
              <a:rPr lang="zh-CN" altLang="en-US" sz="2000" dirty="0"/>
              <a:t> </a:t>
            </a:r>
            <a:r>
              <a:rPr lang="en-US" altLang="zh-CN" sz="2000" dirty="0"/>
              <a:t>Flower</a:t>
            </a:r>
            <a:r>
              <a:rPr lang="zh-CN" altLang="en-US" sz="2000" dirty="0"/>
              <a:t> </a:t>
            </a:r>
            <a:r>
              <a:rPr lang="en-US" altLang="zh-CN" sz="2000" dirty="0"/>
              <a:t>Classification</a:t>
            </a:r>
            <a:r>
              <a:rPr lang="zh-CN" altLang="en-US" sz="2000" dirty="0"/>
              <a:t> </a:t>
            </a:r>
            <a:r>
              <a:rPr lang="en-US" altLang="zh-CN" sz="2000" dirty="0"/>
              <a:t>Project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E1B46-0ABA-994D-A1B3-E5A1CEBA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D6040-2C13-0845-871E-D96E67B3E318}"/>
              </a:ext>
            </a:extLst>
          </p:cNvPr>
          <p:cNvSpPr txBox="1"/>
          <p:nvPr/>
        </p:nvSpPr>
        <p:spPr>
          <a:xfrm>
            <a:off x="838200" y="5118652"/>
            <a:ext cx="50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Jupyter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Online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without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other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requirements.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GB" dirty="0">
                <a:hlinkClick r:id="rId3"/>
              </a:rPr>
              <a:t>https://jupyter.org/</a:t>
            </a:r>
            <a:r>
              <a:rPr lang="zh-CN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75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ADFBF-B9FC-E348-B9C8-390CEC8F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19A0DC-2FDC-1F4F-B4E9-75EA757D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9084" cy="889517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Jupyter</a:t>
            </a:r>
            <a:r>
              <a:rPr lang="zh-CN" altLang="en-US" sz="3600" dirty="0"/>
              <a:t> </a:t>
            </a:r>
            <a:r>
              <a:rPr lang="en-US" altLang="zh-CN" sz="3600" dirty="0"/>
              <a:t>Extensions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89398-0E6C-334D-9BBC-61F933C0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09" y="1900685"/>
            <a:ext cx="3836505" cy="2019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1FD37C-1D81-C344-B1C7-02842300101F}"/>
              </a:ext>
            </a:extLst>
          </p:cNvPr>
          <p:cNvSpPr txBox="1"/>
          <p:nvPr/>
        </p:nvSpPr>
        <p:spPr>
          <a:xfrm>
            <a:off x="2555477" y="3946874"/>
            <a:ext cx="1634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Table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Contents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CF8CB-C8E4-AC4F-8AF0-432515FBD2EA}"/>
              </a:ext>
            </a:extLst>
          </p:cNvPr>
          <p:cNvSpPr txBox="1"/>
          <p:nvPr/>
        </p:nvSpPr>
        <p:spPr>
          <a:xfrm>
            <a:off x="934278" y="1351722"/>
            <a:ext cx="421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Extensions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promising</a:t>
            </a:r>
            <a:r>
              <a:rPr lang="zh-CN" altLang="en-US" dirty="0"/>
              <a:t> </a:t>
            </a:r>
            <a:r>
              <a:rPr lang="en-US" altLang="zh-CN" dirty="0"/>
              <a:t>tool.</a:t>
            </a:r>
            <a:endParaRPr lang="en-GB" dirty="0"/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ABA561-41E4-9043-B0AD-58548CA51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309" y="4311775"/>
            <a:ext cx="3836505" cy="16520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2DC5A8-67FA-7A43-AE1F-8D1014F2C3CE}"/>
              </a:ext>
            </a:extLst>
          </p:cNvPr>
          <p:cNvSpPr txBox="1"/>
          <p:nvPr/>
        </p:nvSpPr>
        <p:spPr>
          <a:xfrm>
            <a:off x="2555477" y="5963858"/>
            <a:ext cx="1855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Formula</a:t>
            </a:r>
            <a:r>
              <a:rPr lang="zh-CN" altLang="en-US" sz="1600" dirty="0"/>
              <a:t> </a:t>
            </a:r>
            <a:r>
              <a:rPr lang="en-US" altLang="zh-CN" sz="1600" dirty="0"/>
              <a:t>Annotation</a:t>
            </a:r>
            <a:endParaRPr lang="en-GB" sz="1600" dirty="0"/>
          </a:p>
        </p:txBody>
      </p: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4E9D24-793C-204C-9FC4-AC3960244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441" y="1900686"/>
            <a:ext cx="3166912" cy="20198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AEF6A2-078D-AF42-8D69-AE09AB0E631A}"/>
              </a:ext>
            </a:extLst>
          </p:cNvPr>
          <p:cNvSpPr txBox="1"/>
          <p:nvPr/>
        </p:nvSpPr>
        <p:spPr>
          <a:xfrm>
            <a:off x="6511649" y="3891749"/>
            <a:ext cx="1828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Prettifies</a:t>
            </a:r>
            <a:r>
              <a:rPr lang="zh-CN" altLang="en-US" sz="1600" dirty="0"/>
              <a:t> </a:t>
            </a:r>
            <a:r>
              <a:rPr lang="en-US" altLang="zh-CN" sz="1600" dirty="0"/>
              <a:t>Your</a:t>
            </a:r>
            <a:r>
              <a:rPr lang="zh-CN" altLang="en-US" sz="1600" dirty="0"/>
              <a:t> </a:t>
            </a:r>
            <a:r>
              <a:rPr lang="en-US" altLang="zh-CN" sz="1600" dirty="0"/>
              <a:t>Code</a:t>
            </a:r>
            <a:endParaRPr lang="en-GB" sz="1600" dirty="0"/>
          </a:p>
        </p:txBody>
      </p:sp>
      <p:pic>
        <p:nvPicPr>
          <p:cNvPr id="20" name="Picture 1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47F61EE2-1459-5144-8E78-3EA86871E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7760" y="2157188"/>
            <a:ext cx="1571480" cy="889517"/>
          </a:xfrm>
          <a:prstGeom prst="rect">
            <a:avLst/>
          </a:prstGeo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96098297-AE61-4944-86E6-D4C0CFA45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441" y="4311775"/>
            <a:ext cx="4495800" cy="1447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3E8EB0-EE84-1048-99E1-C0793DD80C89}"/>
              </a:ext>
            </a:extLst>
          </p:cNvPr>
          <p:cNvSpPr txBox="1"/>
          <p:nvPr/>
        </p:nvSpPr>
        <p:spPr>
          <a:xfrm>
            <a:off x="7140538" y="5726596"/>
            <a:ext cx="1690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Variable</a:t>
            </a:r>
            <a:r>
              <a:rPr lang="zh-CN" altLang="en-US" sz="1600" dirty="0"/>
              <a:t> </a:t>
            </a:r>
            <a:r>
              <a:rPr lang="en-US" altLang="zh-CN" sz="1600" dirty="0"/>
              <a:t>Inspector</a:t>
            </a:r>
            <a:endParaRPr lang="en-GB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AFD09F-6EEA-2945-8C8C-CB8153D4FD57}"/>
              </a:ext>
            </a:extLst>
          </p:cNvPr>
          <p:cNvSpPr txBox="1"/>
          <p:nvPr/>
        </p:nvSpPr>
        <p:spPr>
          <a:xfrm>
            <a:off x="9714072" y="2978961"/>
            <a:ext cx="12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Code</a:t>
            </a:r>
            <a:r>
              <a:rPr lang="zh-CN" altLang="en-US" sz="1600" dirty="0"/>
              <a:t> </a:t>
            </a:r>
            <a:r>
              <a:rPr lang="en-US" altLang="zh-CN" sz="1600" dirty="0"/>
              <a:t>folding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2303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/>
          <p:nvPr/>
        </p:nvSpPr>
        <p:spPr>
          <a:xfrm>
            <a:off x="1596814" y="1719580"/>
            <a:ext cx="8286751" cy="9952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685783">
              <a:tabLst>
                <a:tab pos="2865895" algn="l"/>
              </a:tabLst>
            </a:pPr>
            <a:r>
              <a:rPr lang="en-US" altLang="zh-CN" sz="5867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Thanks for listening</a:t>
            </a:r>
            <a:endParaRPr lang="zh-CN" altLang="en-US" sz="5867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355409" y="3542012"/>
            <a:ext cx="358595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  <a:defRPr/>
            </a:pPr>
            <a:r>
              <a:rPr lang="en-US" altLang="zh-CN" sz="2400" dirty="0">
                <a:solidFill>
                  <a:srgbClr val="4C4C4C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Speaker</a:t>
            </a:r>
            <a:r>
              <a:rPr lang="zh-CN" altLang="en-US" sz="2400" dirty="0">
                <a:solidFill>
                  <a:srgbClr val="4C4C4C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   ：   </a:t>
            </a:r>
            <a:r>
              <a:rPr lang="en-US" altLang="zh-CN" sz="2400" dirty="0">
                <a:solidFill>
                  <a:srgbClr val="4C4C4C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Yujia</a:t>
            </a:r>
            <a:r>
              <a:rPr lang="zh-CN" altLang="en-US" sz="2400" dirty="0">
                <a:solidFill>
                  <a:srgbClr val="4C4C4C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4C4C4C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Xu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  <a:defRPr/>
            </a:pPr>
            <a:endParaRPr lang="en-US" altLang="zh-CN" sz="2400" dirty="0">
              <a:solidFill>
                <a:srgbClr val="4C4C4C"/>
              </a:solidFill>
              <a:latin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BEE1225-4A82-495A-AC25-EE2300CE73D2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12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184368422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A12FE4-B7AD-1842-B139-CB72CF7F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001CE9-6CFA-5042-9A74-F37AD287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293E6-205F-A24F-AF00-78F3C2E3C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Precondition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Jupyter</a:t>
            </a:r>
            <a:r>
              <a:rPr lang="zh-CN" altLang="en-US" sz="2000" dirty="0"/>
              <a:t> </a:t>
            </a:r>
            <a:r>
              <a:rPr lang="en-US" altLang="zh-CN" sz="2000" dirty="0"/>
              <a:t>Installation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Notebook</a:t>
            </a:r>
            <a:r>
              <a:rPr lang="zh-CN" altLang="en-US" sz="2000" dirty="0"/>
              <a:t> </a:t>
            </a:r>
            <a:r>
              <a:rPr lang="en-US" altLang="zh-CN" sz="2000" dirty="0"/>
              <a:t>Creation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Management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Interact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Python</a:t>
            </a:r>
            <a:r>
              <a:rPr lang="zh-CN" altLang="en-US" sz="2000" dirty="0"/>
              <a:t> </a:t>
            </a:r>
            <a:r>
              <a:rPr lang="en-US" altLang="zh-CN" sz="2000" dirty="0"/>
              <a:t>Kernels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Project</a:t>
            </a:r>
            <a:r>
              <a:rPr lang="zh-CN" altLang="en-US" sz="2000" dirty="0"/>
              <a:t> </a:t>
            </a:r>
            <a:r>
              <a:rPr lang="en-US" altLang="zh-CN" sz="2000" dirty="0"/>
              <a:t>Demos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Jupyter</a:t>
            </a:r>
            <a:r>
              <a:rPr lang="zh-CN" altLang="en-US" sz="2000" dirty="0"/>
              <a:t> </a:t>
            </a:r>
            <a:r>
              <a:rPr lang="en-US" altLang="zh-CN" sz="2000" dirty="0"/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145164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8BFBAD-D15E-8B44-A125-531E6E59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510F2E-6858-E741-93AF-686F26CF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9084" cy="88951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Introduction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79BEB-C12F-4741-8614-274F3AEDDC46}"/>
              </a:ext>
            </a:extLst>
          </p:cNvPr>
          <p:cNvSpPr txBox="1"/>
          <p:nvPr/>
        </p:nvSpPr>
        <p:spPr>
          <a:xfrm>
            <a:off x="838200" y="1415201"/>
            <a:ext cx="10515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What</a:t>
            </a:r>
            <a:r>
              <a:rPr lang="zh-CN" altLang="en-US" sz="2000" b="1" dirty="0"/>
              <a:t>  </a:t>
            </a:r>
            <a:r>
              <a:rPr lang="en-US" altLang="zh-CN" sz="2000" b="1" dirty="0"/>
              <a:t>is</a:t>
            </a:r>
            <a:r>
              <a:rPr lang="zh-CN" altLang="en-US" sz="2000" b="1" dirty="0"/>
              <a:t> </a:t>
            </a:r>
            <a:r>
              <a:rPr lang="en-US" altLang="zh-CN" sz="2000" b="1" dirty="0" err="1"/>
              <a:t>Jupyter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Notebook?</a:t>
            </a:r>
          </a:p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developing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presenting</a:t>
            </a:r>
            <a:r>
              <a:rPr lang="zh-CN" altLang="en-US" dirty="0"/>
              <a:t> </a:t>
            </a:r>
            <a:r>
              <a:rPr lang="en-US" altLang="zh-CN" dirty="0"/>
              <a:t>live</a:t>
            </a:r>
            <a:r>
              <a:rPr lang="zh-CN" altLang="en-US" dirty="0"/>
              <a:t> </a:t>
            </a:r>
            <a:r>
              <a:rPr lang="en-US" altLang="zh-CN" dirty="0"/>
              <a:t>projects,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understandable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shareable.</a:t>
            </a:r>
          </a:p>
          <a:p>
            <a:endParaRPr lang="en-US" altLang="zh-CN" dirty="0"/>
          </a:p>
          <a:p>
            <a:r>
              <a:rPr lang="en-US" altLang="zh-CN" sz="2000" b="1" dirty="0"/>
              <a:t>What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 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text,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equation,</a:t>
            </a:r>
            <a:r>
              <a:rPr lang="zh-CN" altLang="en-US" dirty="0"/>
              <a:t> </a:t>
            </a:r>
            <a:r>
              <a:rPr lang="en-US" altLang="zh-CN" dirty="0"/>
              <a:t>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</a:p>
          <a:p>
            <a:endParaRPr lang="en-US" altLang="zh-CN" dirty="0"/>
          </a:p>
          <a:p>
            <a:r>
              <a:rPr lang="en-US" altLang="zh-CN" sz="2000" b="1" dirty="0"/>
              <a:t>Significance</a:t>
            </a:r>
            <a:r>
              <a:rPr lang="en-US" altLang="zh-CN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skill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visualize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analyze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Manage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projects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history.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46993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4E1F16-DD58-3241-B798-CC327815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89B420-8EC3-E540-9B64-8B8D69F3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9084" cy="88951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Pre-condition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468FA-E766-9D4C-AB06-35A2AC12FB83}"/>
              </a:ext>
            </a:extLst>
          </p:cNvPr>
          <p:cNvSpPr txBox="1"/>
          <p:nvPr/>
        </p:nvSpPr>
        <p:spPr>
          <a:xfrm>
            <a:off x="967562" y="1456660"/>
            <a:ext cx="768733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Notebook,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required</a:t>
            </a:r>
            <a:r>
              <a:rPr lang="zh-CN" altLang="en-US" dirty="0"/>
              <a:t> </a:t>
            </a:r>
            <a:r>
              <a:rPr lang="en-US" altLang="zh-CN" dirty="0"/>
              <a:t>tools:</a:t>
            </a:r>
            <a:r>
              <a:rPr lang="zh-CN" altLang="en-US" dirty="0"/>
              <a:t> </a:t>
            </a:r>
            <a:endParaRPr lang="en-GB" altLang="zh-CN" dirty="0"/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(Can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be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referred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later,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we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explore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online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in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this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tutorial.)</a:t>
            </a:r>
          </a:p>
          <a:p>
            <a:endParaRPr lang="en-GB" altLang="zh-CN" dirty="0"/>
          </a:p>
          <a:p>
            <a:r>
              <a:rPr lang="en-US" altLang="zh-CN" sz="2000" b="1" dirty="0"/>
              <a:t>Programming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language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GB" altLang="zh-CN" sz="2000" dirty="0"/>
          </a:p>
          <a:p>
            <a:r>
              <a:rPr lang="zh-CN" altLang="en-US" dirty="0"/>
              <a:t>*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(3.0+),</a:t>
            </a:r>
            <a:r>
              <a:rPr lang="zh-CN" altLang="en-US" dirty="0"/>
              <a:t> </a:t>
            </a:r>
            <a:r>
              <a:rPr lang="en-US" altLang="zh-CN" dirty="0"/>
              <a:t>R,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endParaRPr lang="en-US" altLang="zh-CN" dirty="0"/>
          </a:p>
          <a:p>
            <a:endParaRPr lang="en-GB" altLang="zh-CN" dirty="0"/>
          </a:p>
          <a:p>
            <a:r>
              <a:rPr lang="en-US" altLang="zh-CN" sz="2000" b="1" dirty="0"/>
              <a:t>Tools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installation:</a:t>
            </a:r>
          </a:p>
          <a:p>
            <a:endParaRPr lang="en-GB" altLang="zh-CN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        </a:t>
            </a:r>
            <a:r>
              <a:rPr lang="en-US" altLang="zh-CN" b="1" dirty="0"/>
              <a:t>Pip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r>
              <a:rPr lang="zh-CN" altLang="en-US" dirty="0"/>
              <a:t> </a:t>
            </a:r>
            <a:r>
              <a:rPr lang="en-US" altLang="zh-CN" dirty="0"/>
              <a:t>installer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manager.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        </a:t>
            </a:r>
            <a:r>
              <a:rPr lang="en-US" altLang="zh-CN" b="1" dirty="0"/>
              <a:t>Anaconda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(Recommended)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pip,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capable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managing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developing</a:t>
            </a:r>
            <a:r>
              <a:rPr lang="zh-CN" altLang="en-US" dirty="0"/>
              <a:t> </a:t>
            </a:r>
            <a:r>
              <a:rPr lang="en-US" altLang="zh-CN" dirty="0"/>
              <a:t>environments.</a:t>
            </a:r>
            <a:endParaRPr lang="en-GB" altLang="zh-CN" dirty="0"/>
          </a:p>
          <a:p>
            <a:endParaRPr lang="en-GB" altLang="zh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95B0F4-3634-1F4D-BBE2-E5420BBD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73" y="4065229"/>
            <a:ext cx="462846" cy="378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602944-4311-8D47-BBA4-5CC3867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573" y="4628582"/>
            <a:ext cx="444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0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940E05-9E44-9E41-A2DB-B619B43E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7318CA-1A51-8940-AE86-CA236CB0D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9084" cy="88951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Pre-condition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A902A-CF84-EF45-9738-55BEBE2D5F4A}"/>
              </a:ext>
            </a:extLst>
          </p:cNvPr>
          <p:cNvSpPr txBox="1"/>
          <p:nvPr/>
        </p:nvSpPr>
        <p:spPr>
          <a:xfrm>
            <a:off x="838200" y="1382486"/>
            <a:ext cx="7334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installed</a:t>
            </a:r>
            <a:r>
              <a:rPr lang="zh-CN" altLang="en-US" dirty="0"/>
              <a:t> </a:t>
            </a:r>
            <a:r>
              <a:rPr lang="en-US" altLang="zh-CN" dirty="0"/>
              <a:t>Python3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Anaconda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machines,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path.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378215-D354-3948-A622-F3B3D230E10F}"/>
              </a:ext>
            </a:extLst>
          </p:cNvPr>
          <p:cNvGrpSpPr/>
          <p:nvPr/>
        </p:nvGrpSpPr>
        <p:grpSpPr>
          <a:xfrm>
            <a:off x="1057866" y="3803827"/>
            <a:ext cx="1122102" cy="1011004"/>
            <a:chOff x="723928" y="3605324"/>
            <a:chExt cx="1122102" cy="10110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380586-D079-8342-BEA1-F20BE6551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115" y="3605324"/>
              <a:ext cx="729729" cy="6463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39780D-BF33-F445-8576-86651692C0A9}"/>
                </a:ext>
              </a:extLst>
            </p:cNvPr>
            <p:cNvSpPr txBox="1"/>
            <p:nvPr/>
          </p:nvSpPr>
          <p:spPr>
            <a:xfrm>
              <a:off x="723928" y="4246996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Anaconda</a:t>
              </a:r>
              <a:endParaRPr lang="en-GB" dirty="0"/>
            </a:p>
          </p:txBody>
        </p:sp>
      </p:grpSp>
      <p:pic>
        <p:nvPicPr>
          <p:cNvPr id="13" name="Graphic 12" descr="Box">
            <a:extLst>
              <a:ext uri="{FF2B5EF4-FFF2-40B4-BE49-F238E27FC236}">
                <a16:creationId xmlns:a16="http://schemas.microsoft.com/office/drawing/2014/main" id="{9B89BE58-CD46-9B44-8787-95A7620A2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9637" y="2532995"/>
            <a:ext cx="672058" cy="672058"/>
          </a:xfrm>
          <a:prstGeom prst="rect">
            <a:avLst/>
          </a:prstGeom>
        </p:spPr>
      </p:pic>
      <p:pic>
        <p:nvPicPr>
          <p:cNvPr id="14" name="Graphic 13" descr="Box">
            <a:extLst>
              <a:ext uri="{FF2B5EF4-FFF2-40B4-BE49-F238E27FC236}">
                <a16:creationId xmlns:a16="http://schemas.microsoft.com/office/drawing/2014/main" id="{5E9C4566-8CA9-FB4F-801B-7B83CE56D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9637" y="3388544"/>
            <a:ext cx="672058" cy="672058"/>
          </a:xfrm>
          <a:prstGeom prst="rect">
            <a:avLst/>
          </a:prstGeom>
        </p:spPr>
      </p:pic>
      <p:pic>
        <p:nvPicPr>
          <p:cNvPr id="15" name="Graphic 14" descr="Box">
            <a:extLst>
              <a:ext uri="{FF2B5EF4-FFF2-40B4-BE49-F238E27FC236}">
                <a16:creationId xmlns:a16="http://schemas.microsoft.com/office/drawing/2014/main" id="{C27ACA4B-3BDB-DC43-B816-A0034C5C0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9637" y="5007283"/>
            <a:ext cx="672058" cy="672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D99EAF-9767-0D4E-927B-96D9EA0D538D}"/>
              </a:ext>
            </a:extLst>
          </p:cNvPr>
          <p:cNvSpPr txBox="1"/>
          <p:nvPr/>
        </p:nvSpPr>
        <p:spPr>
          <a:xfrm>
            <a:off x="2676553" y="5679341"/>
            <a:ext cx="14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Environments</a:t>
            </a:r>
            <a:endParaRPr lang="en-GB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62494884-C74A-204B-AD08-A28B386B1A4E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1983782" y="3724573"/>
            <a:ext cx="1095855" cy="402420"/>
          </a:xfrm>
          <a:prstGeom prst="bent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BBD1AA8-9A29-3E47-B82C-1F248254A8D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1983782" y="2869024"/>
            <a:ext cx="1095855" cy="12579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1F4D1CF-C322-D049-9609-42ADD8E9811D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1983782" y="4126993"/>
            <a:ext cx="1095855" cy="1216319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357136-149A-E945-9774-EBE81B42EFF8}"/>
              </a:ext>
            </a:extLst>
          </p:cNvPr>
          <p:cNvSpPr txBox="1"/>
          <p:nvPr/>
        </p:nvSpPr>
        <p:spPr>
          <a:xfrm>
            <a:off x="3197697" y="4274074"/>
            <a:ext cx="553998" cy="509944"/>
          </a:xfrm>
          <a:prstGeom prst="rect">
            <a:avLst/>
          </a:prstGeom>
          <a:noFill/>
        </p:spPr>
        <p:txBody>
          <a:bodyPr vert="vert"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  <a:flatTx/>
          </a:bodyPr>
          <a:lstStyle/>
          <a:p>
            <a:r>
              <a:rPr lang="en-US" altLang="zh-CN" sz="2400" b="1" dirty="0"/>
              <a:t>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.</a:t>
            </a:r>
            <a:r>
              <a:rPr lang="zh-CN" altLang="en-US" sz="2400" b="1" dirty="0"/>
              <a:t> </a:t>
            </a:r>
            <a:endParaRPr lang="en-GB" sz="2400" b="1" dirty="0"/>
          </a:p>
        </p:txBody>
      </p:sp>
      <p:pic>
        <p:nvPicPr>
          <p:cNvPr id="32" name="Graphic 31" descr="Open folder">
            <a:extLst>
              <a:ext uri="{FF2B5EF4-FFF2-40B4-BE49-F238E27FC236}">
                <a16:creationId xmlns:a16="http://schemas.microsoft.com/office/drawing/2014/main" id="{CA54E61E-2386-424F-9B66-AC789D7FB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2364" y="3936415"/>
            <a:ext cx="646331" cy="64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6CC5F10-D78D-0448-9132-91E81A241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2365" y="2893690"/>
            <a:ext cx="646331" cy="646331"/>
          </a:xfrm>
          <a:prstGeom prst="rect">
            <a:avLst/>
          </a:prstGeom>
        </p:spPr>
      </p:pic>
      <p:pic>
        <p:nvPicPr>
          <p:cNvPr id="35" name="Graphic 34" descr="Single gear">
            <a:extLst>
              <a:ext uri="{FF2B5EF4-FFF2-40B4-BE49-F238E27FC236}">
                <a16:creationId xmlns:a16="http://schemas.microsoft.com/office/drawing/2014/main" id="{BA6DC8E1-D446-5B45-8EA2-8F84ACC40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2363" y="4816336"/>
            <a:ext cx="646331" cy="64633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405038-5B63-EE4F-B4DD-F284320491C1}"/>
              </a:ext>
            </a:extLst>
          </p:cNvPr>
          <p:cNvSpPr/>
          <p:nvPr/>
        </p:nvSpPr>
        <p:spPr>
          <a:xfrm>
            <a:off x="4847550" y="2759196"/>
            <a:ext cx="2467598" cy="273559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F8B800-3CD6-B34F-8142-23D9ED29C2EC}"/>
              </a:ext>
            </a:extLst>
          </p:cNvPr>
          <p:cNvSpPr txBox="1"/>
          <p:nvPr/>
        </p:nvSpPr>
        <p:spPr>
          <a:xfrm>
            <a:off x="5789207" y="3032189"/>
            <a:ext cx="1332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Interpreter</a:t>
            </a:r>
            <a:endParaRPr lang="en-GB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18149D-1C6A-8C49-B94C-593D5068232E}"/>
              </a:ext>
            </a:extLst>
          </p:cNvPr>
          <p:cNvSpPr txBox="1"/>
          <p:nvPr/>
        </p:nvSpPr>
        <p:spPr>
          <a:xfrm>
            <a:off x="5789207" y="4060602"/>
            <a:ext cx="112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Packages</a:t>
            </a:r>
            <a:endParaRPr lang="en-GB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B3AD83-2834-C949-9C8B-D8249FDEEA6B}"/>
              </a:ext>
            </a:extLst>
          </p:cNvPr>
          <p:cNvSpPr txBox="1"/>
          <p:nvPr/>
        </p:nvSpPr>
        <p:spPr>
          <a:xfrm>
            <a:off x="5815839" y="5007283"/>
            <a:ext cx="129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Configures</a:t>
            </a:r>
            <a:endParaRPr lang="en-GB" sz="2000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7A5A29C-8367-834E-9342-D239A9E50727}"/>
              </a:ext>
            </a:extLst>
          </p:cNvPr>
          <p:cNvCxnSpPr>
            <a:cxnSpLocks/>
            <a:stCxn id="13" idx="3"/>
            <a:endCxn id="36" idx="1"/>
          </p:cNvCxnSpPr>
          <p:nvPr/>
        </p:nvCxnSpPr>
        <p:spPr>
          <a:xfrm>
            <a:off x="3751695" y="2869024"/>
            <a:ext cx="1095855" cy="12579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17D52C8B-E7BC-854B-B8B2-29E07A8C78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1003" y="3563224"/>
            <a:ext cx="878917" cy="1022587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9713C2-83EE-2A47-9F60-03FAC3E839DC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6917273" y="4074518"/>
            <a:ext cx="1493730" cy="18613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9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27FEF8-1C78-BF43-82EF-89C4679E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4CDD535-F42C-D047-8D20-28E24A5AD3CC}"/>
              </a:ext>
            </a:extLst>
          </p:cNvPr>
          <p:cNvGrpSpPr/>
          <p:nvPr/>
        </p:nvGrpSpPr>
        <p:grpSpPr>
          <a:xfrm>
            <a:off x="694980" y="522404"/>
            <a:ext cx="1122102" cy="1011004"/>
            <a:chOff x="723928" y="3605324"/>
            <a:chExt cx="1122102" cy="10110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9FC13A-78E6-C14E-A37B-032A9E11A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115" y="3605324"/>
              <a:ext cx="729729" cy="64633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F54ABC-975B-AE46-84F8-7F25CD9BDB83}"/>
                </a:ext>
              </a:extLst>
            </p:cNvPr>
            <p:cNvSpPr txBox="1"/>
            <p:nvPr/>
          </p:nvSpPr>
          <p:spPr>
            <a:xfrm>
              <a:off x="723928" y="4246996"/>
              <a:ext cx="1122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Anaconda</a:t>
              </a:r>
              <a:endParaRPr lang="en-GB" dirty="0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7F1204AC-42C1-E44A-A848-D5DFA82C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302" y="365125"/>
            <a:ext cx="9393498" cy="1325563"/>
          </a:xfrm>
        </p:spPr>
        <p:txBody>
          <a:bodyPr/>
          <a:lstStyle/>
          <a:p>
            <a:r>
              <a:rPr lang="en-GB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Installation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C96B0-B2B8-384C-8ACE-6595A1940ED0}"/>
              </a:ext>
            </a:extLst>
          </p:cNvPr>
          <p:cNvSpPr txBox="1"/>
          <p:nvPr/>
        </p:nvSpPr>
        <p:spPr>
          <a:xfrm>
            <a:off x="891167" y="1688359"/>
            <a:ext cx="939349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b="1" dirty="0"/>
              <a:t>Install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Anaconda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your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local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machines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r>
              <a:rPr lang="en-US" altLang="zh-CN" sz="1600" dirty="0"/>
              <a:t>Windows:</a:t>
            </a:r>
            <a:r>
              <a:rPr lang="zh-CN" altLang="en-US" sz="1600" dirty="0"/>
              <a:t> </a:t>
            </a:r>
            <a:r>
              <a:rPr lang="en-GB" altLang="zh-CN" sz="1600" dirty="0">
                <a:hlinkClick r:id="rId4"/>
              </a:rPr>
              <a:t>https://repo.anaconda.com/archive/Anaconda3-2020.11-Windows-x86_64.exe</a:t>
            </a:r>
            <a:endParaRPr lang="en-US" altLang="zh-CN" sz="1600" dirty="0"/>
          </a:p>
          <a:p>
            <a:r>
              <a:rPr lang="en-US" altLang="zh-CN" sz="1600" dirty="0"/>
              <a:t>Linux:</a:t>
            </a:r>
            <a:r>
              <a:rPr lang="zh-CN" altLang="en-US" sz="1600" dirty="0"/>
              <a:t> </a:t>
            </a:r>
            <a:r>
              <a:rPr lang="en-GB" altLang="zh-CN" sz="1600" dirty="0">
                <a:hlinkClick r:id="rId5"/>
              </a:rPr>
              <a:t>https://repo.anaconda.com/archive/Anaconda3-2020.11-Linux-x86_64.sh</a:t>
            </a:r>
            <a:endParaRPr lang="en-GB" altLang="zh-CN" sz="1600" dirty="0"/>
          </a:p>
          <a:p>
            <a:r>
              <a:rPr lang="en-US" altLang="zh-CN" sz="1600" dirty="0"/>
              <a:t>Mac:</a:t>
            </a:r>
            <a:r>
              <a:rPr lang="zh-CN" altLang="en-US" sz="1600" dirty="0"/>
              <a:t> </a:t>
            </a:r>
            <a:r>
              <a:rPr lang="en-GB" sz="1600" dirty="0">
                <a:hlinkClick r:id="rId6"/>
              </a:rPr>
              <a:t>https://repo.anaconda.com/archive/Anaconda3-2020.11-MacOSX-x86_64.pkg</a:t>
            </a:r>
            <a:endParaRPr lang="en-GB" sz="1600" dirty="0"/>
          </a:p>
          <a:p>
            <a:r>
              <a:rPr lang="zh-CN" altLang="en-US" sz="1600" dirty="0"/>
              <a:t>*</a:t>
            </a:r>
            <a:r>
              <a:rPr lang="en-US" altLang="zh-CN" sz="1600" dirty="0"/>
              <a:t>Ensure</a:t>
            </a:r>
            <a:r>
              <a:rPr lang="zh-CN" altLang="en-US" sz="1600" dirty="0"/>
              <a:t> </a:t>
            </a:r>
            <a:r>
              <a:rPr lang="en-US" altLang="zh-CN" sz="1600" dirty="0"/>
              <a:t>Anaconda</a:t>
            </a:r>
            <a:r>
              <a:rPr lang="zh-CN" altLang="en-US" sz="1600" dirty="0"/>
              <a:t> </a:t>
            </a:r>
            <a:r>
              <a:rPr lang="en-US" altLang="zh-CN" sz="1600" dirty="0"/>
              <a:t>has</a:t>
            </a:r>
            <a:r>
              <a:rPr lang="zh-CN" altLang="en-US" sz="1600" dirty="0"/>
              <a:t> </a:t>
            </a:r>
            <a:r>
              <a:rPr lang="en-US" altLang="zh-CN" sz="1600" dirty="0"/>
              <a:t>been</a:t>
            </a:r>
            <a:r>
              <a:rPr lang="zh-CN" altLang="en-US" sz="1600" dirty="0"/>
              <a:t> </a:t>
            </a:r>
            <a:r>
              <a:rPr lang="en-US" altLang="zh-CN" sz="1600" dirty="0"/>
              <a:t>appended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your</a:t>
            </a:r>
            <a:r>
              <a:rPr lang="zh-CN" altLang="en-US" sz="1600" dirty="0"/>
              <a:t> </a:t>
            </a:r>
            <a:r>
              <a:rPr lang="en-US" altLang="zh-CN" sz="1600" dirty="0"/>
              <a:t>system</a:t>
            </a:r>
            <a:r>
              <a:rPr lang="zh-CN" altLang="en-US" sz="1600" dirty="0"/>
              <a:t> </a:t>
            </a:r>
            <a:r>
              <a:rPr lang="en-US" altLang="zh-CN" sz="1600" dirty="0"/>
              <a:t>path.</a:t>
            </a:r>
            <a:endParaRPr lang="en-GB" sz="1600" dirty="0"/>
          </a:p>
          <a:p>
            <a:endParaRPr lang="en-GB" altLang="zh-CN" sz="1600" dirty="0"/>
          </a:p>
          <a:p>
            <a:r>
              <a:rPr lang="en-US" altLang="zh-CN" sz="2000" b="1" dirty="0"/>
              <a:t>2.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Create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developing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environment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Activate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it</a:t>
            </a:r>
          </a:p>
          <a:p>
            <a:r>
              <a:rPr lang="en-GB" sz="1600" dirty="0" err="1"/>
              <a:t>conda</a:t>
            </a:r>
            <a:r>
              <a:rPr lang="en-GB" sz="1600" dirty="0"/>
              <a:t> create -n ENVIR_NAME python=</a:t>
            </a:r>
            <a:r>
              <a:rPr lang="en-US" altLang="zh-CN" sz="1600" dirty="0"/>
              <a:t>VERSION</a:t>
            </a:r>
            <a:endParaRPr lang="en-GB" sz="1600" dirty="0"/>
          </a:p>
          <a:p>
            <a:r>
              <a:rPr lang="en-US" altLang="zh-CN" sz="1600" dirty="0" err="1"/>
              <a:t>conda</a:t>
            </a:r>
            <a:r>
              <a:rPr lang="zh-CN" altLang="en-US" sz="1600" dirty="0"/>
              <a:t> </a:t>
            </a:r>
            <a:r>
              <a:rPr lang="en-US" altLang="zh-CN" sz="1600" dirty="0"/>
              <a:t>activate</a:t>
            </a:r>
            <a:r>
              <a:rPr lang="zh-CN" altLang="en-US" sz="1600" dirty="0"/>
              <a:t> </a:t>
            </a:r>
            <a:r>
              <a:rPr lang="en-US" altLang="zh-CN" sz="1600" dirty="0"/>
              <a:t>ENVIR_NAME</a:t>
            </a:r>
          </a:p>
          <a:p>
            <a:endParaRPr lang="en-GB" altLang="zh-CN" sz="1600" dirty="0"/>
          </a:p>
          <a:p>
            <a:r>
              <a:rPr lang="en-US" altLang="zh-CN" sz="2000" b="1" dirty="0"/>
              <a:t>3.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Install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some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necessary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packages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(Libraries)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your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single</a:t>
            </a:r>
            <a:r>
              <a:rPr lang="zh-CN" altLang="en-US" sz="1600" dirty="0"/>
              <a:t> </a:t>
            </a:r>
            <a:r>
              <a:rPr lang="en-US" altLang="zh-CN" sz="1600" dirty="0"/>
              <a:t>package:</a:t>
            </a:r>
            <a:r>
              <a:rPr lang="zh-CN" altLang="en-US" sz="1600" dirty="0"/>
              <a:t> </a:t>
            </a:r>
            <a:r>
              <a:rPr lang="en-US" altLang="zh-CN" sz="1600" dirty="0" err="1"/>
              <a:t>conda</a:t>
            </a:r>
            <a:r>
              <a:rPr lang="zh-CN" altLang="en-US" sz="1600" dirty="0"/>
              <a:t> </a:t>
            </a:r>
            <a:r>
              <a:rPr lang="en-US" altLang="zh-CN" sz="1600" dirty="0"/>
              <a:t>install</a:t>
            </a:r>
            <a:r>
              <a:rPr lang="zh-CN" altLang="en-US" sz="1600" dirty="0"/>
              <a:t> </a:t>
            </a:r>
            <a:r>
              <a:rPr lang="en-US" altLang="zh-CN" sz="1600" dirty="0"/>
              <a:t>PACKAGE_NAME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specific</a:t>
            </a:r>
            <a:r>
              <a:rPr lang="zh-CN" altLang="en-US" sz="1600" dirty="0"/>
              <a:t> </a:t>
            </a:r>
            <a:r>
              <a:rPr lang="en-US" altLang="zh-CN" sz="1600" dirty="0"/>
              <a:t>version:</a:t>
            </a:r>
            <a:r>
              <a:rPr lang="zh-CN" altLang="en-US" sz="1600" dirty="0"/>
              <a:t> </a:t>
            </a:r>
            <a:r>
              <a:rPr lang="en-US" altLang="zh-CN" sz="1600" dirty="0" err="1"/>
              <a:t>conda</a:t>
            </a:r>
            <a:r>
              <a:rPr lang="zh-CN" altLang="en-US" sz="1600" dirty="0"/>
              <a:t> </a:t>
            </a:r>
            <a:r>
              <a:rPr lang="en-US" altLang="zh-CN" sz="1600" dirty="0"/>
              <a:t>install</a:t>
            </a:r>
            <a:r>
              <a:rPr lang="zh-CN" altLang="en-US" sz="1600" dirty="0"/>
              <a:t> </a:t>
            </a:r>
            <a:r>
              <a:rPr lang="en-US" altLang="zh-CN" sz="1600" dirty="0"/>
              <a:t>PACKAGE_NAME=VERSION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Multiple</a:t>
            </a:r>
            <a:r>
              <a:rPr lang="zh-CN" altLang="en-US" sz="1600" dirty="0"/>
              <a:t> </a:t>
            </a:r>
            <a:r>
              <a:rPr lang="en-US" altLang="zh-CN" sz="1600" dirty="0"/>
              <a:t>packages:</a:t>
            </a:r>
            <a:r>
              <a:rPr lang="zh-CN" altLang="en-US" sz="1600" dirty="0"/>
              <a:t> </a:t>
            </a:r>
            <a:r>
              <a:rPr lang="en-US" altLang="zh-CN" sz="1600" dirty="0" err="1"/>
              <a:t>conda</a:t>
            </a:r>
            <a:r>
              <a:rPr lang="zh-CN" altLang="en-US" sz="1600" dirty="0"/>
              <a:t> </a:t>
            </a:r>
            <a:r>
              <a:rPr lang="en-US" altLang="zh-CN" sz="1600" dirty="0"/>
              <a:t>install</a:t>
            </a:r>
            <a:r>
              <a:rPr lang="zh-CN" altLang="en-US" sz="1600" dirty="0"/>
              <a:t> </a:t>
            </a:r>
            <a:r>
              <a:rPr lang="en-US" altLang="zh-CN" sz="1600" dirty="0"/>
              <a:t>PACKAGE_NAME1,</a:t>
            </a:r>
            <a:r>
              <a:rPr lang="zh-CN" altLang="en-US" sz="1600" dirty="0"/>
              <a:t> </a:t>
            </a:r>
            <a:r>
              <a:rPr lang="en-US" altLang="zh-CN" sz="1600" dirty="0"/>
              <a:t>PACKAGE_NAME2</a:t>
            </a:r>
            <a:endParaRPr lang="en-GB" altLang="zh-CN" sz="1600" dirty="0"/>
          </a:p>
          <a:p>
            <a:r>
              <a:rPr lang="en-US" altLang="zh-CN" sz="1400" dirty="0"/>
              <a:t>E.g.,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conda</a:t>
            </a:r>
            <a:r>
              <a:rPr lang="zh-CN" altLang="en-US" sz="1400" dirty="0"/>
              <a:t> </a:t>
            </a:r>
            <a:r>
              <a:rPr lang="en-US" altLang="zh-CN" sz="1400" dirty="0"/>
              <a:t>install</a:t>
            </a:r>
            <a:r>
              <a:rPr lang="zh-CN" altLang="en-US" sz="1400" dirty="0"/>
              <a:t> </a:t>
            </a:r>
            <a:r>
              <a:rPr lang="en-GB" sz="1400" dirty="0"/>
              <a:t>matplotlib</a:t>
            </a:r>
            <a:r>
              <a:rPr lang="en-US" altLang="zh-CN" sz="1400" dirty="0"/>
              <a:t>=1.4.3</a:t>
            </a:r>
            <a:r>
              <a:rPr lang="zh-CN" altLang="en-US" sz="1400" dirty="0"/>
              <a:t> </a:t>
            </a:r>
            <a:r>
              <a:rPr lang="en-US" altLang="zh-CN" sz="1400" dirty="0" err="1"/>
              <a:t>scikit</a:t>
            </a:r>
            <a:r>
              <a:rPr lang="en-US" altLang="zh-CN" sz="1400" dirty="0"/>
              <a:t>-learn=0.24.1</a:t>
            </a:r>
            <a:r>
              <a:rPr lang="zh-CN" altLang="en-US" sz="1400" dirty="0"/>
              <a:t> </a:t>
            </a:r>
            <a:r>
              <a:rPr lang="en-US" altLang="zh-CN" sz="1400" dirty="0" err="1"/>
              <a:t>numpy</a:t>
            </a:r>
            <a:r>
              <a:rPr lang="en-US" altLang="zh-CN" sz="1400" dirty="0"/>
              <a:t>=1.19.2</a:t>
            </a:r>
          </a:p>
          <a:p>
            <a:endParaRPr lang="en-US" altLang="zh-CN" sz="14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4.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Install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Jupyter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to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your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conda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environment</a:t>
            </a:r>
          </a:p>
          <a:p>
            <a:r>
              <a:rPr lang="en-US" altLang="zh-CN" dirty="0" err="1"/>
              <a:t>conda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–c</a:t>
            </a:r>
            <a:r>
              <a:rPr lang="zh-CN" altLang="en-US" dirty="0"/>
              <a:t> </a:t>
            </a:r>
            <a:r>
              <a:rPr lang="en-US" altLang="zh-CN" dirty="0" err="1"/>
              <a:t>conda</a:t>
            </a:r>
            <a:r>
              <a:rPr lang="en-US" altLang="zh-CN" dirty="0"/>
              <a:t>-forge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356106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F3F34F-1A8B-884D-AB89-30C2CC17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47" y="3045251"/>
            <a:ext cx="6047760" cy="2594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959412-9424-964E-86D7-2574B3E5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63244D-897A-9D49-9D40-782107A2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190383" cy="889517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Notebook</a:t>
            </a:r>
            <a:r>
              <a:rPr lang="zh-CN" altLang="en-US" sz="3600" dirty="0"/>
              <a:t> </a:t>
            </a:r>
            <a:r>
              <a:rPr lang="en-US" altLang="zh-CN" sz="3600" dirty="0" err="1"/>
              <a:t>Creatation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Management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55ADE-15B4-3E4E-A2FA-48388C8B681A}"/>
              </a:ext>
            </a:extLst>
          </p:cNvPr>
          <p:cNvSpPr txBox="1"/>
          <p:nvPr/>
        </p:nvSpPr>
        <p:spPr>
          <a:xfrm>
            <a:off x="838200" y="1471500"/>
            <a:ext cx="6165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b="1" dirty="0"/>
              <a:t>Launch </a:t>
            </a:r>
            <a:r>
              <a:rPr lang="en-US" altLang="zh-CN" sz="2000" b="1" dirty="0" err="1"/>
              <a:t>Jupyter</a:t>
            </a:r>
            <a:r>
              <a:rPr lang="en-US" altLang="zh-CN" sz="2000" b="1" dirty="0"/>
              <a:t> Via Command</a:t>
            </a:r>
          </a:p>
          <a:p>
            <a:r>
              <a:rPr lang="en-US" altLang="zh-CN" sz="1600" dirty="0"/>
              <a:t>Command line: </a:t>
            </a:r>
            <a:r>
              <a:rPr lang="en-US" altLang="zh-CN" sz="1600" dirty="0" err="1"/>
              <a:t>jupyter</a:t>
            </a:r>
            <a:r>
              <a:rPr lang="en-US" altLang="zh-CN" sz="1600" dirty="0"/>
              <a:t> notebook --port=PORT</a:t>
            </a:r>
            <a:r>
              <a:rPr lang="zh-CN" altLang="en-US" sz="1600" dirty="0"/>
              <a:t> </a:t>
            </a:r>
            <a:r>
              <a:rPr lang="en-US" altLang="zh-CN" sz="1600" dirty="0"/>
              <a:t>(default</a:t>
            </a:r>
            <a:r>
              <a:rPr lang="zh-CN" altLang="en-US" sz="1600" dirty="0"/>
              <a:t> </a:t>
            </a:r>
            <a:r>
              <a:rPr lang="en-US" altLang="zh-CN" sz="1600" dirty="0"/>
              <a:t>port:</a:t>
            </a:r>
            <a:r>
              <a:rPr lang="zh-CN" altLang="en-US" sz="1600" dirty="0"/>
              <a:t> </a:t>
            </a:r>
            <a:r>
              <a:rPr lang="en-US" altLang="zh-CN" sz="1600" dirty="0"/>
              <a:t>8888)</a:t>
            </a:r>
          </a:p>
          <a:p>
            <a:endParaRPr lang="en-US" altLang="zh-CN" sz="1600" dirty="0"/>
          </a:p>
          <a:p>
            <a:pPr marL="342900" indent="-342900">
              <a:buAutoNum type="arabicPeriod" startAt="2"/>
            </a:pPr>
            <a:r>
              <a:rPr lang="en-US" altLang="zh-CN" sz="2000" b="1" dirty="0"/>
              <a:t>Open </a:t>
            </a:r>
            <a:r>
              <a:rPr lang="en-US" altLang="zh-CN" sz="2000" b="1" dirty="0" err="1"/>
              <a:t>Jupyter</a:t>
            </a:r>
            <a:r>
              <a:rPr lang="en-US" altLang="zh-CN" sz="2000" b="1" dirty="0"/>
              <a:t> in Browser</a:t>
            </a:r>
          </a:p>
          <a:p>
            <a:r>
              <a:rPr lang="en-US" altLang="zh-CN" sz="1600" dirty="0">
                <a:hlinkClick r:id="rId4"/>
              </a:rPr>
              <a:t>Http://localhost:PORT/</a:t>
            </a:r>
            <a:endParaRPr lang="en-US" altLang="zh-C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226DD-D172-2943-863B-63E36BD2A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32" y="2592593"/>
            <a:ext cx="1968500" cy="2222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F67A1E-CD92-E64C-84D2-FBC8FC26456D}"/>
              </a:ext>
            </a:extLst>
          </p:cNvPr>
          <p:cNvSpPr txBox="1"/>
          <p:nvPr/>
        </p:nvSpPr>
        <p:spPr>
          <a:xfrm>
            <a:off x="995147" y="4507034"/>
            <a:ext cx="157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Working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dictionary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B40FE-9B9B-C84F-BFCA-13D06E1EA394}"/>
              </a:ext>
            </a:extLst>
          </p:cNvPr>
          <p:cNvSpPr txBox="1"/>
          <p:nvPr/>
        </p:nvSpPr>
        <p:spPr>
          <a:xfrm>
            <a:off x="1074660" y="3873053"/>
            <a:ext cx="1733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Notebook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operations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59DD8-FB37-3345-914D-04B0D5AEA465}"/>
              </a:ext>
            </a:extLst>
          </p:cNvPr>
          <p:cNvSpPr txBox="1"/>
          <p:nvPr/>
        </p:nvSpPr>
        <p:spPr>
          <a:xfrm>
            <a:off x="1445292" y="5217614"/>
            <a:ext cx="1195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Notebook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List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2095E-020E-604A-B1ED-D342DA560B23}"/>
              </a:ext>
            </a:extLst>
          </p:cNvPr>
          <p:cNvSpPr/>
          <p:nvPr/>
        </p:nvSpPr>
        <p:spPr>
          <a:xfrm>
            <a:off x="3062737" y="3856383"/>
            <a:ext cx="2841849" cy="38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CCAAC-192F-4943-9FE2-0E6646FFF548}"/>
              </a:ext>
            </a:extLst>
          </p:cNvPr>
          <p:cNvSpPr/>
          <p:nvPr/>
        </p:nvSpPr>
        <p:spPr>
          <a:xfrm>
            <a:off x="3921008" y="4404052"/>
            <a:ext cx="1910708" cy="38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03B3A-5A89-7C45-A94C-628197AF80A8}"/>
              </a:ext>
            </a:extLst>
          </p:cNvPr>
          <p:cNvSpPr/>
          <p:nvPr/>
        </p:nvSpPr>
        <p:spPr>
          <a:xfrm>
            <a:off x="3188066" y="5034060"/>
            <a:ext cx="2643650" cy="60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AEF95-1990-654C-9E44-D28D0A77D9C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808596" y="4026942"/>
            <a:ext cx="254141" cy="232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C00486-3705-0D44-A7A4-38A10DEF484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67757" y="4610790"/>
            <a:ext cx="1307505" cy="501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632408-9D72-0D40-BF10-BFC07056971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2640747" y="5336896"/>
            <a:ext cx="547319" cy="346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48427E-7E57-274F-A080-B44ABFD7710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9037679" y="3703702"/>
            <a:ext cx="389153" cy="397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C1B58C-C725-D04B-BAD4-96AF6F34601A}"/>
              </a:ext>
            </a:extLst>
          </p:cNvPr>
          <p:cNvSpPr txBox="1"/>
          <p:nvPr/>
        </p:nvSpPr>
        <p:spPr>
          <a:xfrm>
            <a:off x="9351045" y="4888753"/>
            <a:ext cx="279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Choose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Kernel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create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notebook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instance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8E9A7C9-F224-AD4D-9EFB-35EBD62D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42" y="1182844"/>
            <a:ext cx="5900403" cy="5357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CBF8A2-D218-1840-8CC7-C368EBCB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5374ED-B26C-3B42-A766-F014D1C9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9084" cy="88951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Interactive</a:t>
            </a:r>
            <a:r>
              <a:rPr lang="zh-CN" altLang="en-US" sz="3600" dirty="0"/>
              <a:t> </a:t>
            </a:r>
            <a:r>
              <a:rPr lang="en-US" altLang="zh-CN" sz="3600" dirty="0"/>
              <a:t>with</a:t>
            </a:r>
            <a:r>
              <a:rPr lang="zh-CN" altLang="en-US" sz="3600" dirty="0"/>
              <a:t> </a:t>
            </a:r>
            <a:r>
              <a:rPr lang="en-US" altLang="zh-CN" sz="3600" dirty="0"/>
              <a:t>Python</a:t>
            </a:r>
            <a:r>
              <a:rPr lang="zh-CN" altLang="en-US" sz="3600" dirty="0"/>
              <a:t> </a:t>
            </a:r>
            <a:r>
              <a:rPr lang="en-US" altLang="zh-CN" sz="3600" dirty="0"/>
              <a:t>Kernels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AB0C2-E05C-AD43-BA8F-DAA3180E2E35}"/>
              </a:ext>
            </a:extLst>
          </p:cNvPr>
          <p:cNvSpPr txBox="1"/>
          <p:nvPr/>
        </p:nvSpPr>
        <p:spPr>
          <a:xfrm>
            <a:off x="1421296" y="2623930"/>
            <a:ext cx="1221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Python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scripts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E581F-A419-974E-B92A-579A51D4ED92}"/>
              </a:ext>
            </a:extLst>
          </p:cNvPr>
          <p:cNvSpPr txBox="1"/>
          <p:nvPr/>
        </p:nvSpPr>
        <p:spPr>
          <a:xfrm>
            <a:off x="1421296" y="5521267"/>
            <a:ext cx="1489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Visualization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CBB53-E096-E44D-B491-46CD65114E79}"/>
              </a:ext>
            </a:extLst>
          </p:cNvPr>
          <p:cNvSpPr txBox="1"/>
          <p:nvPr/>
        </p:nvSpPr>
        <p:spPr>
          <a:xfrm>
            <a:off x="1282668" y="2004630"/>
            <a:ext cx="135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Text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Description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14C195-9A88-4D4A-AA00-4548E94C393A}"/>
              </a:ext>
            </a:extLst>
          </p:cNvPr>
          <p:cNvCxnSpPr>
            <a:cxnSpLocks/>
          </p:cNvCxnSpPr>
          <p:nvPr/>
        </p:nvCxnSpPr>
        <p:spPr>
          <a:xfrm>
            <a:off x="2642656" y="2777818"/>
            <a:ext cx="4185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D04CAF-03C7-0B41-90CD-315F1D1C658E}"/>
              </a:ext>
            </a:extLst>
          </p:cNvPr>
          <p:cNvCxnSpPr>
            <a:cxnSpLocks/>
          </p:cNvCxnSpPr>
          <p:nvPr/>
        </p:nvCxnSpPr>
        <p:spPr>
          <a:xfrm>
            <a:off x="2851954" y="5681869"/>
            <a:ext cx="4185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41590EF-10E0-9146-AAC4-E367C5A276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22722" y="3407053"/>
            <a:ext cx="1677062" cy="418595"/>
          </a:xfrm>
          <a:prstGeom prst="bentConnector3">
            <a:avLst>
              <a:gd name="adj1" fmla="val 9914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0545D-25A9-1245-88C3-CD415DF21BAD}"/>
              </a:ext>
            </a:extLst>
          </p:cNvPr>
          <p:cNvCxnSpPr>
            <a:cxnSpLocks/>
          </p:cNvCxnSpPr>
          <p:nvPr/>
        </p:nvCxnSpPr>
        <p:spPr>
          <a:xfrm>
            <a:off x="2701060" y="2158518"/>
            <a:ext cx="4185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6342EB-902D-B24F-9EAD-E80549074EDD}"/>
              </a:ext>
            </a:extLst>
          </p:cNvPr>
          <p:cNvSpPr txBox="1"/>
          <p:nvPr/>
        </p:nvSpPr>
        <p:spPr>
          <a:xfrm>
            <a:off x="6367401" y="2244198"/>
            <a:ext cx="1260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Latex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Equation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C2CE45-2694-EB47-B4FA-626A898C5E84}"/>
              </a:ext>
            </a:extLst>
          </p:cNvPr>
          <p:cNvSpPr/>
          <p:nvPr/>
        </p:nvSpPr>
        <p:spPr>
          <a:xfrm>
            <a:off x="2635243" y="1450727"/>
            <a:ext cx="4133306" cy="40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D6A247-AC74-3D44-AF58-52A8B4832EA9}"/>
              </a:ext>
            </a:extLst>
          </p:cNvPr>
          <p:cNvSpPr txBox="1"/>
          <p:nvPr/>
        </p:nvSpPr>
        <p:spPr>
          <a:xfrm>
            <a:off x="1691506" y="1503867"/>
            <a:ext cx="73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Toolbar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7C43CE-10BA-034A-B092-7019A5B5D5CA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2422860" y="1653889"/>
            <a:ext cx="212383" cy="3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432872-E3C4-C949-9FDF-35B6626BC3C2}"/>
              </a:ext>
            </a:extLst>
          </p:cNvPr>
          <p:cNvSpPr txBox="1"/>
          <p:nvPr/>
        </p:nvSpPr>
        <p:spPr>
          <a:xfrm>
            <a:off x="8744944" y="2897410"/>
            <a:ext cx="314739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Scripts: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things</a:t>
            </a:r>
            <a:r>
              <a:rPr lang="zh-CN" altLang="en-US" sz="1400" dirty="0"/>
              <a:t> </a:t>
            </a:r>
            <a:r>
              <a:rPr lang="en-US" altLang="zh-CN" sz="1400" dirty="0"/>
              <a:t>more</a:t>
            </a:r>
            <a:r>
              <a:rPr lang="zh-CN" altLang="en-US" sz="1400" dirty="0"/>
              <a:t> </a:t>
            </a:r>
            <a:r>
              <a:rPr lang="en-US" altLang="zh-CN" sz="1400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More</a:t>
            </a:r>
            <a:r>
              <a:rPr lang="zh-CN" altLang="en-US" sz="1400" dirty="0"/>
              <a:t> </a:t>
            </a:r>
            <a:r>
              <a:rPr lang="en-US" altLang="zh-CN" sz="1400" dirty="0"/>
              <a:t>sharable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cell,</a:t>
            </a:r>
            <a:r>
              <a:rPr lang="zh-CN" altLang="en-US" sz="1400" dirty="0"/>
              <a:t> </a:t>
            </a:r>
            <a:r>
              <a:rPr lang="en-US" altLang="zh-CN" sz="1400" dirty="0"/>
              <a:t>stop</a:t>
            </a:r>
            <a:r>
              <a:rPr lang="zh-CN" altLang="en-US" sz="1400" dirty="0"/>
              <a:t> </a:t>
            </a:r>
            <a:r>
              <a:rPr lang="en-US" altLang="zh-CN" sz="1400" dirty="0"/>
              <a:t>anywhere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Better</a:t>
            </a:r>
            <a:r>
              <a:rPr lang="zh-CN" altLang="en-US" sz="1400" dirty="0"/>
              <a:t> </a:t>
            </a:r>
            <a:r>
              <a:rPr lang="en-US" altLang="zh-CN" sz="1400" dirty="0"/>
              <a:t>visualization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Rich</a:t>
            </a:r>
            <a:r>
              <a:rPr lang="zh-CN" altLang="en-US" sz="1400" dirty="0"/>
              <a:t> </a:t>
            </a:r>
            <a:r>
              <a:rPr lang="en-US" altLang="zh-CN" sz="1400" dirty="0"/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2637224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C76C094-90B2-5446-BC0B-2CFE158E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2286"/>
            <a:ext cx="3684182" cy="335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4272BD-A80C-A540-B1DA-DAA055A0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1622286"/>
            <a:ext cx="4483100" cy="335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31EA12-643A-404E-AE84-81D6BB9A2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0" y="87788"/>
            <a:ext cx="1968500" cy="10287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8551532-18C3-5E49-976C-084C58E9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9084" cy="88951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Interactive</a:t>
            </a:r>
            <a:r>
              <a:rPr lang="zh-CN" altLang="en-US" sz="3600" dirty="0"/>
              <a:t> </a:t>
            </a:r>
            <a:r>
              <a:rPr lang="en-US" altLang="zh-CN" sz="3600" dirty="0"/>
              <a:t>Components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 err="1"/>
              <a:t>Jupyter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A140C-8243-6D4D-9ED8-3C9EA1615B08}"/>
              </a:ext>
            </a:extLst>
          </p:cNvPr>
          <p:cNvSpPr txBox="1"/>
          <p:nvPr/>
        </p:nvSpPr>
        <p:spPr>
          <a:xfrm>
            <a:off x="1971924" y="5051048"/>
            <a:ext cx="141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live</a:t>
            </a:r>
            <a:r>
              <a:rPr lang="zh-CN" altLang="en-US" dirty="0"/>
              <a:t> </a:t>
            </a:r>
            <a:r>
              <a:rPr lang="en-US" altLang="zh-CN" dirty="0"/>
              <a:t>lines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3B7ED-9DE6-AE47-AF29-2DFACAB231C8}"/>
              </a:ext>
            </a:extLst>
          </p:cNvPr>
          <p:cNvSpPr txBox="1"/>
          <p:nvPr/>
        </p:nvSpPr>
        <p:spPr>
          <a:xfrm>
            <a:off x="6691404" y="5051048"/>
            <a:ext cx="3022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scatter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</a:p>
          <a:p>
            <a:r>
              <a:rPr lang="en-US" altLang="zh-CN" sz="1200" dirty="0"/>
              <a:t>(From</a:t>
            </a:r>
            <a:r>
              <a:rPr lang="zh-CN" altLang="en-US" sz="1200" dirty="0"/>
              <a:t> </a:t>
            </a:r>
            <a:r>
              <a:rPr lang="en-US" altLang="zh-CN" sz="1200" dirty="0" err="1"/>
              <a:t>WillKoehrsen</a:t>
            </a:r>
            <a:r>
              <a:rPr lang="en-US" altLang="zh-CN" sz="1200" dirty="0"/>
              <a:t>/Data-Analysis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 err="1"/>
              <a:t>Github</a:t>
            </a:r>
            <a:r>
              <a:rPr lang="en-US" altLang="zh-CN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9828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592</Words>
  <Application>Microsoft Macintosh PowerPoint</Application>
  <PresentationFormat>Widescreen</PresentationFormat>
  <Paragraphs>116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微软雅黑</vt:lpstr>
      <vt:lpstr>Arial</vt:lpstr>
      <vt:lpstr>Calibri</vt:lpstr>
      <vt:lpstr>Calibri Light</vt:lpstr>
      <vt:lpstr>Office Theme</vt:lpstr>
      <vt:lpstr>A Beginner’s Tutorial for Jupyter Notebook</vt:lpstr>
      <vt:lpstr>Table of Contents</vt:lpstr>
      <vt:lpstr>Introduction</vt:lpstr>
      <vt:lpstr>Pre-condition</vt:lpstr>
      <vt:lpstr>Pre-condition</vt:lpstr>
      <vt:lpstr>Jupyter Installation</vt:lpstr>
      <vt:lpstr>Notebook Creatation and Management</vt:lpstr>
      <vt:lpstr>Interactive with Python Kernels</vt:lpstr>
      <vt:lpstr>Interactive Components in Jupyter</vt:lpstr>
      <vt:lpstr>Jupyter Demos</vt:lpstr>
      <vt:lpstr>Jupyter Extensions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Beginner’s Tutorial for Jupyter Notebook</dc:title>
  <dc:creator>Xu, Yujia</dc:creator>
  <cp:lastModifiedBy>Xu, Yujia</cp:lastModifiedBy>
  <cp:revision>47</cp:revision>
  <dcterms:created xsi:type="dcterms:W3CDTF">2021-03-21T06:50:07Z</dcterms:created>
  <dcterms:modified xsi:type="dcterms:W3CDTF">2021-04-14T11:44:02Z</dcterms:modified>
</cp:coreProperties>
</file>